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302" r:id="rId3"/>
    <p:sldId id="311" r:id="rId4"/>
    <p:sldId id="553" r:id="rId5"/>
    <p:sldId id="538" r:id="rId6"/>
    <p:sldId id="535" r:id="rId7"/>
    <p:sldId id="556" r:id="rId8"/>
    <p:sldId id="539" r:id="rId9"/>
    <p:sldId id="554" r:id="rId10"/>
    <p:sldId id="540" r:id="rId11"/>
    <p:sldId id="555" r:id="rId12"/>
    <p:sldId id="557" r:id="rId13"/>
    <p:sldId id="558" r:id="rId14"/>
    <p:sldId id="559" r:id="rId15"/>
    <p:sldId id="560" r:id="rId16"/>
    <p:sldId id="542" r:id="rId17"/>
    <p:sldId id="561" r:id="rId18"/>
    <p:sldId id="562" r:id="rId19"/>
    <p:sldId id="563" r:id="rId20"/>
    <p:sldId id="459" r:id="rId21"/>
    <p:sldId id="516" r:id="rId22"/>
    <p:sldId id="543" r:id="rId23"/>
    <p:sldId id="457" r:id="rId24"/>
    <p:sldId id="544" r:id="rId25"/>
    <p:sldId id="451" r:id="rId26"/>
    <p:sldId id="545" r:id="rId27"/>
    <p:sldId id="469" r:id="rId28"/>
    <p:sldId id="546" r:id="rId29"/>
    <p:sldId id="34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26.12.2020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425" y="3305868"/>
            <a:ext cx="8245475" cy="1631605"/>
          </a:xfrm>
        </p:spPr>
        <p:txBody>
          <a:bodyPr/>
          <a:lstStyle/>
          <a:p>
            <a:r>
              <a:rPr lang="ru-RU" dirty="0"/>
              <a:t>Базовая вычислительная геометрия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Скалярное произведение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(dot product)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Свойства: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2400" dirty="0"/>
                  <a:t>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±90°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угол острый,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0⇒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угол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тупой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</m:acc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так как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длина проекции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231" b="-7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076995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Скалярное произведение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Не очень точно умеем считать углы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Нужна бы формула в координатах!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ru-RU" sz="2400" dirty="0"/>
              </a:p>
              <a:p>
                <a:pPr>
                  <a:buClr>
                    <a:schemeClr val="accent1"/>
                  </a:buClr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203634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Векторное произведение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(cross product, </a:t>
                </a:r>
                <a:r>
                  <a:rPr lang="ru-RU" sz="2400" dirty="0"/>
                  <a:t>как бы вектор, но для нас число</a:t>
                </a:r>
                <a:r>
                  <a:rPr lang="en-US" sz="2400" dirty="0"/>
                  <a:t>)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Свойства: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вектора на одной прямой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полож. вращение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отрицательное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</m:acc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так как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длина проекции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231" b="-7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9870699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Векторное произведение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Нужна бы формула в координатах!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>
                  <a:buClr>
                    <a:schemeClr val="accent1"/>
                  </a:buClr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746844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проверить, что точки </a:t>
                </a:r>
                <a:r>
                  <a:rPr lang="en-US" sz="2400" dirty="0"/>
                  <a:t>A, B </a:t>
                </a:r>
                <a:r>
                  <a:rPr lang="ru-RU" sz="2400" dirty="0"/>
                  <a:t>и </a:t>
                </a:r>
                <a:r>
                  <a:rPr lang="en-US" sz="2400" dirty="0"/>
                  <a:t>C </a:t>
                </a:r>
                <a:r>
                  <a:rPr lang="ru-RU" sz="2400" dirty="0"/>
                  <a:t>лежат на одной прямой?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𝐴𝐶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587212" y="2379197"/>
                <a:ext cx="4508788" cy="1773353"/>
              </a:xfrm>
              <a:blipFill>
                <a:blip r:embed="rId2"/>
                <a:stretch>
                  <a:fillRect l="-1757" t="-2749" r="-4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будем писать?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 a, b, c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read(a, b, c)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ab(a, b)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ac(a, c)</a:t>
            </a: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crossProduct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(ab, ac) == 0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»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»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27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Аккуратнее с вещественными числами!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будем писать?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 a, b, c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read(a, b, c)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ab(a, b)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ac(a, c)</a:t>
            </a: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crossProduct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(ab, ac)| &lt; EPS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»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»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985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Площадь треугольника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Формула Герона (нет)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d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𝐴𝐶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Отсюда же получаем расстояние от точки до прямой, заданной двумя точками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𝐴𝐶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 прямые через уравнения мы сегодня обсуждать не будем</a:t>
                </a:r>
                <a:r>
                  <a:rPr lang="ru-RU" sz="2400" dirty="0">
                    <a:sym typeface="Wingdings" panose="05000000000000000000" pitchFamily="2" charset="2"/>
                  </a:rPr>
                  <a:t>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15455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Еще применение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Хотим найти расстояние от точки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ru-RU" sz="2400" dirty="0"/>
                  <a:t> до отрезка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Либо высота, либо расстояние до ближайшей точки?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различить два случая?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 помощью скалярного произведения посмотрим остроту угла!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𝐴𝑂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𝐵𝐴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расстояние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Иначе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>
                  <a:buClr>
                    <a:schemeClr val="accent1"/>
                  </a:buClr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89303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Угол между векторами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𝑜𝑠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Тангенс нам не нужен, умеем считать полярный угол же!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2(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Clr>
                    <a:schemeClr val="accent1"/>
                  </a:buClr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3439787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Пересечение отрезков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Много случаев, прямые пересекать больно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Надо посмотреть на что края отрезка с разных сторон от другого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разного знака!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𝐴𝐶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Этого мало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Нужно еще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𝐶𝐷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𝐶𝐴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𝐶𝐷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𝐶𝐵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Еще бывает проблема, когда все точки лежат на одной прямой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Все векторные произведения нулевые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Проверим концы отрезков на принадлежность другому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682" b="-11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719223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C2F618-6B40-48BB-B174-B18D755EB4C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64"/>
            <a:ext cx="6096000" cy="5737860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Многоугольники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BDC4C4D-8E61-4DB9-9C1A-3108A235152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704056"/>
            <a:ext cx="5810250" cy="5476875"/>
          </a:xfrm>
        </p:spPr>
      </p:pic>
    </p:spTree>
    <p:extLst>
      <p:ext uri="{BB962C8B-B14F-4D97-AF65-F5344CB8AC3E}">
        <p14:creationId xmlns:p14="http://schemas.microsoft.com/office/powerpoint/2010/main" val="15889731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Многоугольник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Замкнутая ломанная без самопересечений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Бывают выпуклые и невыпуклые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Можем хранить, как последовательность точек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Упражнение: Как посчитать периметр?</a:t>
            </a:r>
            <a:endParaRPr lang="en-US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8514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Площадь многоугольника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Пока что выпуклого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Считать будем через площади треугольника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Разобьем на треугольники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Так как площадь ориентированная можно вместо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взять любую точку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Рассмотрим на примере </a:t>
                </a:r>
                <a:r>
                  <a:rPr lang="ru-RU" sz="2400" dirty="0" err="1"/>
                  <a:t>треугольнгика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 самом деле этот подход будет работать и для невыпуклого многоугольника</a:t>
                </a:r>
                <a:r>
                  <a:rPr lang="en-US" sz="2400" dirty="0"/>
                  <a:t> 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89567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Как проверить выпуклость многоугольника?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Рассмотрим векторные произведения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 знаку можем понять положительное вращение или отрицательное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 выпуклого многоугольника все такие векторные произведения одного знака!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Нулевые формально допустимы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3200" dirty="0">
                  <a:latin typeface="Proxima Nova Regular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1385" r="-6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32526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Принадлежность точки многоугольнику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Два метода, оба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Метод, который знают все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Пускаем луч, проверяем пересечения со сторонами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Очень грустно, если он попал в вершину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Разбираем кучу случаев, либо </a:t>
                </a:r>
                <a:r>
                  <a:rPr lang="ru-RU" sz="2400" dirty="0" err="1"/>
                  <a:t>лайфхаков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Простой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Просуммируем углы, под которыми точка смотрит на </a:t>
                </a:r>
                <a:r>
                  <a:rPr lang="ru-RU" sz="2400"/>
                  <a:t>каждую сторону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Более долгий (ибо </a:t>
                </a:r>
                <a:r>
                  <a:rPr lang="en-US" sz="2400" dirty="0"/>
                  <a:t>atan2</a:t>
                </a:r>
                <a:r>
                  <a:rPr lang="ru-RU" sz="2400" dirty="0"/>
                  <a:t>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Принадлежность стороне нужно проверить отдельно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16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 b="-14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40682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Выпуклая оболочка</a:t>
            </a:r>
            <a:r>
              <a:rPr lang="en-US" dirty="0"/>
              <a:t> (convex hull)</a:t>
            </a:r>
            <a:endParaRPr lang="ru-RU" dirty="0"/>
          </a:p>
        </p:txBody>
      </p:sp>
      <p:pic>
        <p:nvPicPr>
          <p:cNvPr id="6" name="Объект 5" descr="Изображение выглядит как текст, кот, млекопитающее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7E2DE779-5195-4D9C-AD0D-3F7990E715E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"/>
          <a:stretch/>
        </p:blipFill>
        <p:spPr>
          <a:xfrm>
            <a:off x="666750" y="1799431"/>
            <a:ext cx="4762500" cy="3170921"/>
          </a:xfrm>
        </p:spPr>
      </p:pic>
    </p:spTree>
    <p:extLst>
      <p:ext uri="{BB962C8B-B14F-4D97-AF65-F5344CB8AC3E}">
        <p14:creationId xmlns:p14="http://schemas.microsoft.com/office/powerpoint/2010/main" val="24732636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Джарвиса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Заворачивание подарка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Возьмем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/>
                  <a:t> множества с самой маленькой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у</m:t>
                    </m:r>
                  </m:oMath>
                </a14:m>
                <a:r>
                  <a:rPr lang="ru-RU" sz="2400" dirty="0"/>
                  <a:t>-координатой (если таких несколько, берем самую правую из них). Добавляем ее в ответ.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 каждом следующем шаге для последнего добавленного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/>
                  <a:t> ищем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/>
                  <a:t> среди всех </a:t>
                </a:r>
                <a:r>
                  <a:rPr lang="ru-RU" sz="2400" dirty="0" err="1"/>
                  <a:t>недобавленных</a:t>
                </a:r>
                <a:r>
                  <a:rPr lang="ru-RU" sz="2400" dirty="0"/>
                  <a:t> точек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/>
                  <a:t> с максимальным полярным углом относительно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Добавляем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/>
                  <a:t> в ответ.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/>
                  <a:t>, заканчиваем алгоритм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Время работы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 r="-14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390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Грэхема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Находим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/>
                  <a:t> нашего множества с самой маленькой у-координатой и добавляем в ответ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Сортируем все остальные точки по полярному углу относительно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Добавляем в ответ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самую первую из отсортированных точек.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Берем следующую по счету точку t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Пока t и две последних точки в текущей оболочке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2400" dirty="0"/>
                  <a:t> образуют неправый поворот, удаляем из оболочки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Добавляем в оболочку t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Повторяем пока не закончатся точки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Работает за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682" t="-2615" r="-15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0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Эндрю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Тоже самое, что Грэхем, но без сортировки по полярному углу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Возьмем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/>
                  <a:t> множества с самой маленькой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400" dirty="0"/>
                  <a:t>-координатой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Возьмем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/>
                  <a:t> множества с самой большой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400" dirty="0"/>
                  <a:t>-координатой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Поделим множество на две части относительно прямой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Построим </a:t>
                </a:r>
                <a:r>
                  <a:rPr lang="ru-RU" sz="2400" dirty="0" err="1"/>
                  <a:t>полуоболочки</a:t>
                </a:r>
                <a:r>
                  <a:rPr lang="ru-RU" sz="2400" dirty="0"/>
                  <a:t>, и объединим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Фишка в том, что сортировать после разделения можно по координате, а не по полярному углу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896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Работаем на плоскости (В 2</a:t>
                </a:r>
                <a:r>
                  <a:rPr lang="en-US" sz="2400" dirty="0"/>
                  <a:t>D</a:t>
                </a:r>
                <a:r>
                  <a:rPr lang="ru-RU" sz="2400" dirty="0"/>
                  <a:t>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Работаем в координатах (чтобы можно было хранить)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Основные объекты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Точка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Вектор</a:t>
                </a:r>
                <a:endParaRPr lang="en-US" sz="2400" dirty="0"/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Задается двумя точками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ru-RU" sz="2400" dirty="0"/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Координаты вектора: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/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можно делать с векторами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CA24D64-BC34-4EF3-9942-6BA9A3BF8BB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253"/>
            <a:ext cx="6096000" cy="4798481"/>
          </a:xfrm>
        </p:spPr>
      </p:pic>
    </p:spTree>
    <p:extLst>
      <p:ext uri="{BB962C8B-B14F-4D97-AF65-F5344CB8AC3E}">
        <p14:creationId xmlns:p14="http://schemas.microsoft.com/office/powerpoint/2010/main" val="40416163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можно делать с векторами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Сложение, вычитание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Умножение на скаляр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Длина вектора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Полярный угол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Скалярное произведение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Векторное произведение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67280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Классы для точки и вектора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Операции в методы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Конструкторы от координат </a:t>
            </a:r>
            <a:r>
              <a:rPr lang="ru-RU" sz="2400" dirty="0" err="1"/>
              <a:t>скипнул</a:t>
            </a:r>
            <a:endParaRPr lang="el-GR" sz="24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будем писать?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double x, y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double x, y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Vector(Point a, Point b)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b.x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b.y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a.y</a:t>
            </a: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add(Vector other)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Vector(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x,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y)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309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212" y="2379197"/>
            <a:ext cx="4508788" cy="17733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Точка пересечения медиан треугольника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Это даже можно читать!</a:t>
            </a:r>
            <a:endParaRPr lang="el-GR" sz="24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будем писать?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 a, b, c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read(a, b, c)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ab(a, b)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ac(a, c)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am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ab.add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a,c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).div(3)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 m = </a:t>
            </a:r>
            <a:r>
              <a:rPr lang="en-US" sz="16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(am)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buClr>
                <a:schemeClr val="accent1"/>
              </a:buClr>
            </a:pPr>
            <a:endParaRPr lang="en-US" sz="1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705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Полярный угол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В радианах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360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°=2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180</m:t>
                        </m:r>
                      </m:den>
                    </m:f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План плохой: через </a:t>
                </a:r>
                <a:r>
                  <a:rPr lang="en-US" sz="2400" dirty="0" err="1"/>
                  <a:t>arccos</a:t>
                </a:r>
                <a:r>
                  <a:rPr lang="en-US" sz="2400" dirty="0"/>
                  <a:t>/</a:t>
                </a:r>
                <a:r>
                  <a:rPr lang="en-US" sz="2400" dirty="0" err="1"/>
                  <a:t>arcsin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acos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Положительный и отрицательный угол имеют одинаковый косинус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Что делать с вектором длины 0?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Arctan </a:t>
                </a:r>
                <a:r>
                  <a:rPr lang="ru-RU" sz="2400" dirty="0"/>
                  <a:t>тоже плохо (</a:t>
                </a:r>
                <a:r>
                  <a:rPr lang="en-US" sz="2400" dirty="0"/>
                  <a:t>x = 0</a:t>
                </a:r>
                <a:r>
                  <a:rPr lang="ru-RU" sz="2400" dirty="0"/>
                  <a:t>)</a:t>
                </a:r>
              </a:p>
              <a:p>
                <a:pPr>
                  <a:buClr>
                    <a:schemeClr val="accent1"/>
                  </a:buClr>
                </a:pPr>
                <a:r>
                  <a:rPr lang="ru-RU" sz="2400" dirty="0"/>
                  <a:t> 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07395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Полярный угол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Есть ли решение?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есть в </a:t>
                </a:r>
                <a:r>
                  <a:rPr lang="en-US" sz="2400" dirty="0"/>
                  <a:t>C++, Python…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Делает ровно то, что нужно!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ru-RU" sz="2400" dirty="0"/>
              </a:p>
              <a:p>
                <a:pPr>
                  <a:buClr>
                    <a:schemeClr val="accent1"/>
                  </a:buClr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lvl="1" indent="0">
                  <a:buClr>
                    <a:schemeClr val="accent1"/>
                  </a:buClr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382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20899</TotalTime>
  <Words>1218</Words>
  <Application>Microsoft Office PowerPoint</Application>
  <PresentationFormat>Широкоэкранный</PresentationFormat>
  <Paragraphs>250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550</cp:revision>
  <dcterms:created xsi:type="dcterms:W3CDTF">2020-02-21T22:57:25Z</dcterms:created>
  <dcterms:modified xsi:type="dcterms:W3CDTF">2020-12-26T14:02:02Z</dcterms:modified>
</cp:coreProperties>
</file>